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0" r:id="rId14"/>
    <p:sldId id="275" r:id="rId15"/>
    <p:sldId id="276" r:id="rId16"/>
    <p:sldId id="277" r:id="rId17"/>
    <p:sldId id="273" r:id="rId18"/>
    <p:sldId id="274" r:id="rId19"/>
  </p:sldIdLst>
  <p:sldSz cx="10693400" cy="7561263"/>
  <p:notesSz cx="6669088" cy="9928225"/>
  <p:embeddedFontLs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rial Black" panose="020B0A04020102020204" pitchFamily="34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6" y="54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image" Target="../media/image197.wmf"/><Relationship Id="rId7" Type="http://schemas.openxmlformats.org/officeDocument/2006/relationships/image" Target="../media/image201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Relationship Id="rId9" Type="http://schemas.openxmlformats.org/officeDocument/2006/relationships/image" Target="../media/image2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3219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43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300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493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271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73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6977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8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2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953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57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967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690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66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58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23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" Type="http://schemas.openxmlformats.org/officeDocument/2006/relationships/image" Target="../media/image132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31" Type="http://schemas.openxmlformats.org/officeDocument/2006/relationships/image" Target="../media/image160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&#1058;&#1086;&#1083;&#1080;&#1082;\Desktop\1.3git.docx" TargetMode="External"/><Relationship Id="rId13" Type="http://schemas.openxmlformats.org/officeDocument/2006/relationships/image" Target="../media/image199.wmf"/><Relationship Id="rId18" Type="http://schemas.openxmlformats.org/officeDocument/2006/relationships/oleObject" Target="file:///C:\Users\&#1058;&#1086;&#1083;&#1080;&#1082;\Desktop\1.8git.docx" TargetMode="External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203.wmf"/><Relationship Id="rId7" Type="http://schemas.openxmlformats.org/officeDocument/2006/relationships/image" Target="../media/image196.wmf"/><Relationship Id="rId12" Type="http://schemas.openxmlformats.org/officeDocument/2006/relationships/oleObject" Target="file:///C:\Users\&#1058;&#1086;&#1083;&#1080;&#1082;\Desktop\1.5git.docx" TargetMode="External"/><Relationship Id="rId17" Type="http://schemas.openxmlformats.org/officeDocument/2006/relationships/image" Target="../media/image2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file:///C:\Users\&#1058;&#1086;&#1083;&#1080;&#1082;\Desktop\1.7git.docx" TargetMode="External"/><Relationship Id="rId20" Type="http://schemas.openxmlformats.org/officeDocument/2006/relationships/oleObject" Target="file:///C:\Users\&#1058;&#1086;&#1083;&#1080;&#1082;\Desktop\1.9git.docx" TargetMode="External"/><Relationship Id="rId1" Type="http://schemas.openxmlformats.org/officeDocument/2006/relationships/vmlDrawing" Target="../drawings/vmlDrawing1.vml"/><Relationship Id="rId6" Type="http://schemas.openxmlformats.org/officeDocument/2006/relationships/oleObject" Target="file:///C:\Users\&#1058;&#1086;&#1083;&#1080;&#1082;\Desktop\1.2git.docx" TargetMode="External"/><Relationship Id="rId11" Type="http://schemas.openxmlformats.org/officeDocument/2006/relationships/image" Target="../media/image198.wmf"/><Relationship Id="rId5" Type="http://schemas.openxmlformats.org/officeDocument/2006/relationships/image" Target="../media/image195.wmf"/><Relationship Id="rId15" Type="http://schemas.openxmlformats.org/officeDocument/2006/relationships/image" Target="../media/image200.wmf"/><Relationship Id="rId10" Type="http://schemas.openxmlformats.org/officeDocument/2006/relationships/oleObject" Target="file:///C:\Users\&#1058;&#1086;&#1083;&#1080;&#1082;\Desktop\1.4git.docx" TargetMode="External"/><Relationship Id="rId19" Type="http://schemas.openxmlformats.org/officeDocument/2006/relationships/image" Target="../media/image202.wmf"/><Relationship Id="rId4" Type="http://schemas.openxmlformats.org/officeDocument/2006/relationships/oleObject" Target="file:///C:\Users\&#1058;&#1086;&#1083;&#1080;&#1082;\Desktop\1.1git.docx" TargetMode="External"/><Relationship Id="rId9" Type="http://schemas.openxmlformats.org/officeDocument/2006/relationships/image" Target="../media/image197.wmf"/><Relationship Id="rId14" Type="http://schemas.openxmlformats.org/officeDocument/2006/relationships/oleObject" Target="file:///C:\Users\&#1058;&#1086;&#1083;&#1080;&#1082;\Desktop\1.6git.doc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jpe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r>
              <a:rPr lang="ru-RU" sz="2100" dirty="0"/>
              <a:t/>
            </a: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r>
              <a:rPr lang="ru-RU" sz="2100" dirty="0"/>
              <a:t/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Арсеньев Даниил Михайлович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ДКИП-205прог</a:t>
            </a:r>
          </a:p>
          <a:p>
            <a:pPr lvl="0">
              <a:lnSpc>
                <a:spcPct val="80000"/>
              </a:lnSpc>
              <a:buClr>
                <a:srgbClr val="FF0000"/>
              </a:buClr>
              <a:buSzPts val="2000"/>
            </a:pP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Руководителя</a:t>
            </a:r>
            <a:r>
              <a:rPr lang="ru-RU" sz="2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b="1" dirty="0" err="1">
                <a:solidFill>
                  <a:srgbClr val="FF0000"/>
                </a:solidFill>
              </a:rPr>
              <a:t>Сибирев</a:t>
            </a:r>
            <a:r>
              <a:rPr lang="ru-RU" b="1" dirty="0">
                <a:solidFill>
                  <a:srgbClr val="FF0000"/>
                </a:solidFill>
              </a:rPr>
              <a:t> Иван Валерьевич</a:t>
            </a:r>
            <a:endParaRPr b="0" i="1" u="none" strike="noStrike" cap="none" dirty="0">
              <a:solidFill>
                <a:srgbClr val="FF0000"/>
              </a:solidFill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822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138487"/>
            <a:ext cx="5238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Рисунок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025"/>
            <a:ext cx="40100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Рисунок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0"/>
            <a:ext cx="39243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Рисунок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4175"/>
            <a:ext cx="42862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Рисунок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39175"/>
            <a:ext cx="50482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Рисунок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48975"/>
            <a:ext cx="59436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Рисунок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150"/>
            <a:ext cx="43624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Рисунок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7450"/>
            <a:ext cx="4114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Рисунок 2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2450"/>
            <a:ext cx="44100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Рисунок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9350"/>
            <a:ext cx="39052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93275"/>
            <a:ext cx="4000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Рисунок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55400"/>
            <a:ext cx="59340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Рисунок 2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55975"/>
            <a:ext cx="4905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03975"/>
            <a:ext cx="5000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Рисунок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225"/>
            <a:ext cx="5943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Рисунок 3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95025"/>
            <a:ext cx="48958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Рисунок 3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81000"/>
            <a:ext cx="47720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Рисунок 3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14650"/>
            <a:ext cx="59340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Рисунок 3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58100"/>
            <a:ext cx="59436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Рисунок 3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29850"/>
            <a:ext cx="59436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Рисунок 3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63525"/>
            <a:ext cx="59340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Рисунок 3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54225"/>
            <a:ext cx="59436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Рисунок 4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30675"/>
            <a:ext cx="5943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Рисунок 4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21625"/>
            <a:ext cx="5943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Рисунок 4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32"/>
          <a:stretch>
            <a:fillRect/>
          </a:stretch>
        </p:blipFill>
        <p:spPr bwMode="auto">
          <a:xfrm>
            <a:off x="0" y="60559950"/>
            <a:ext cx="58578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Рисунок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03125"/>
            <a:ext cx="59340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Рисунок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31900"/>
            <a:ext cx="5943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Рисунок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13125"/>
            <a:ext cx="59436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Рисунок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60950"/>
            <a:ext cx="59340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6925"/>
            <a:ext cx="5943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настроенных удалённых репозиториев, необходимо запустить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1600" b="0" i="0" u="none" strike="noStrike" cap="none" normalizeH="0" baseline="0" smtClean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0" y="32480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0" i="0" u="none" strike="noStrike" cap="none" normalizeH="0" baseline="0" smtClean="0">
              <a:ln>
                <a:noFill/>
              </a:ln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Можно указать ключ -v, чтобы просмотреть адреса для чтения и записи, привязанные к репозиторию (рисунок 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3"/>
          <p:cNvSpPr>
            <a:spLocks noChangeArrowheads="1"/>
          </p:cNvSpPr>
          <p:nvPr/>
        </p:nvSpPr>
        <p:spPr bwMode="auto">
          <a:xfrm>
            <a:off x="0" y="4305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с новым именем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add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0" y="6276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задания имени репозиторию впоследствии его можно использовать вместо указания полного пути (рисунок 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0" y="8181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данных из удалённых проектов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6"/>
          <p:cNvSpPr>
            <a:spLocks noChangeArrowheads="1"/>
          </p:cNvSpPr>
          <p:nvPr/>
        </p:nvSpPr>
        <p:spPr bwMode="auto">
          <a:xfrm>
            <a:off x="0" y="10391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отправки изменений в удаленный репозиторий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0" y="14458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получения информации об одном из удалённых репозиториев, можно использовать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8"/>
          <p:cNvSpPr>
            <a:spLocks noChangeArrowheads="1"/>
          </p:cNvSpPr>
          <p:nvPr/>
        </p:nvSpPr>
        <p:spPr bwMode="auto">
          <a:xfrm>
            <a:off x="0" y="17240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переименования удаленных репозиториев используется команда git remote rename (рисунок 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0" y="19145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удаления удаленного репозитория нужно выполнить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remove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0"/>
          <p:cNvSpPr>
            <a:spLocks noChangeArrowheads="1"/>
          </p:cNvSpPr>
          <p:nvPr/>
        </p:nvSpPr>
        <p:spPr bwMode="auto">
          <a:xfrm>
            <a:off x="0" y="21012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Просмотреть существующие теги можно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1"/>
          <p:cNvSpPr>
            <a:spLocks noChangeArrowheads="1"/>
          </p:cNvSpPr>
          <p:nvPr/>
        </p:nvSpPr>
        <p:spPr bwMode="auto">
          <a:xfrm>
            <a:off x="0" y="21936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аннотированной метки нужно выполнить команду, показанную на рисунке 11.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2"/>
          <p:cNvSpPr>
            <a:spLocks noChangeArrowheads="1"/>
          </p:cNvSpPr>
          <p:nvPr/>
        </p:nvSpPr>
        <p:spPr bwMode="auto">
          <a:xfrm>
            <a:off x="0" y="2369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git show осуществляет просмотр данных тегов вместе с коммитом (рисунок 12).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0" y="28298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легковесной метки не нужно передавать опции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надо указать только название (рисунок 13). Просмотр данных такой метки осуществляется также с помощью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show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4"/>
          <p:cNvSpPr>
            <a:spLocks noChangeArrowheads="1"/>
          </p:cNvSpPr>
          <p:nvPr/>
        </p:nvSpPr>
        <p:spPr bwMode="auto">
          <a:xfrm>
            <a:off x="0" y="31346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45"/>
          <p:cNvSpPr>
            <a:spLocks noChangeArrowheads="1"/>
          </p:cNvSpPr>
          <p:nvPr/>
        </p:nvSpPr>
        <p:spPr bwMode="auto">
          <a:xfrm>
            <a:off x="0" y="32966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отметки определенного коммита тегом надо указать его хэш (рисунки 15-17).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0" y="35937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Просмотр истории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7"/>
          <p:cNvSpPr>
            <a:spLocks noChangeArrowheads="1"/>
          </p:cNvSpPr>
          <p:nvPr/>
        </p:nvSpPr>
        <p:spPr bwMode="auto">
          <a:xfrm>
            <a:off x="0" y="38023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Создание тега определенному коммиту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8"/>
          <p:cNvSpPr>
            <a:spLocks noChangeArrowheads="1"/>
          </p:cNvSpPr>
          <p:nvPr/>
        </p:nvSpPr>
        <p:spPr bwMode="auto">
          <a:xfrm>
            <a:off x="0" y="4055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Ввод сообщения в текстовом редакторе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Данные этого тега можно просмотреть аналогичным образом (рисунок 18).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9"/>
          <p:cNvSpPr>
            <a:spLocks noChangeArrowheads="1"/>
          </p:cNvSpPr>
          <p:nvPr/>
        </p:nvSpPr>
        <p:spPr bwMode="auto">
          <a:xfrm>
            <a:off x="0" y="4530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Просмотр данных тега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 умолчанию,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 отправляет теги на удалённые сервера. Нужно выполнить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 shared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0"/>
          <p:cNvSpPr>
            <a:spLocks noChangeArrowheads="1"/>
          </p:cNvSpPr>
          <p:nvPr/>
        </p:nvSpPr>
        <p:spPr bwMode="auto">
          <a:xfrm>
            <a:off x="0" y="47872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Отправка тега на удаленный сервер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использовать опцию --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таком случае все теги отправятся на удалённый сервер (рисунок 20).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1"/>
          <p:cNvSpPr>
            <a:spLocks noChangeArrowheads="1"/>
          </p:cNvSpPr>
          <p:nvPr/>
        </p:nvSpPr>
        <p:spPr bwMode="auto">
          <a:xfrm>
            <a:off x="0" y="506063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Отправка всех тегов на сервер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удалить тег, надо использовать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параметром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2"/>
          <p:cNvSpPr>
            <a:spLocks noChangeArrowheads="1"/>
          </p:cNvSpPr>
          <p:nvPr/>
        </p:nvSpPr>
        <p:spPr bwMode="auto">
          <a:xfrm>
            <a:off x="0" y="52397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Удаление тега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тега с сервера используется команда, показанная на рисунке 22.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3"/>
          <p:cNvSpPr>
            <a:spLocks noChangeArrowheads="1"/>
          </p:cNvSpPr>
          <p:nvPr/>
        </p:nvSpPr>
        <p:spPr bwMode="auto">
          <a:xfrm>
            <a:off x="0" y="54473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Удаление тегов с сервера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получить версии файлов, на которые указывает тег, можно выполнить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тега. Однако, это переведёт репозиторий в состояние «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detached HEAD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Если в состоянии «detached HEAD» внести изменения и сделать коммит, то тег не изменится, при этом новый коммит не будет относиться ни к какой из веток, а доступ к нему можно будет получить только по его хэшу. Поэтому в таком случае следует создать новую ветку (рисунки 23-24).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54"/>
          <p:cNvSpPr>
            <a:spLocks noChangeArrowheads="1"/>
          </p:cNvSpPr>
          <p:nvPr/>
        </p:nvSpPr>
        <p:spPr bwMode="auto">
          <a:xfrm>
            <a:off x="0" y="58264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Переключение на метку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5"/>
          <p:cNvSpPr>
            <a:spLocks noChangeArrowheads="1"/>
          </p:cNvSpPr>
          <p:nvPr/>
        </p:nvSpPr>
        <p:spPr bwMode="auto">
          <a:xfrm>
            <a:off x="0" y="601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Создание новой ветки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Можно создать псевдонимы (алиасы) для команд. Создание алиасов и примеры их использования показаны на рисунках 25-30.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56"/>
          <p:cNvSpPr>
            <a:spLocks noChangeArrowheads="1"/>
          </p:cNvSpPr>
          <p:nvPr/>
        </p:nvSpPr>
        <p:spPr bwMode="auto">
          <a:xfrm>
            <a:off x="0" y="6264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Задание алиасов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57"/>
          <p:cNvSpPr>
            <a:spLocks noChangeArrowheads="1"/>
          </p:cNvSpPr>
          <p:nvPr/>
        </p:nvSpPr>
        <p:spPr bwMode="auto">
          <a:xfrm>
            <a:off x="0" y="64274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Создание псевдонима исключения файла из индекса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8"/>
          <p:cNvSpPr>
            <a:spLocks noChangeArrowheads="1"/>
          </p:cNvSpPr>
          <p:nvPr/>
        </p:nvSpPr>
        <p:spPr bwMode="auto">
          <a:xfrm>
            <a:off x="0" y="66455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Использование созданного псевдонима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59"/>
          <p:cNvSpPr>
            <a:spLocks noChangeArrowheads="1"/>
          </p:cNvSpPr>
          <p:nvPr/>
        </p:nvSpPr>
        <p:spPr bwMode="auto">
          <a:xfrm>
            <a:off x="0" y="68103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Создание алиаса для просмотра последнего коммита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0"/>
          <p:cNvSpPr>
            <a:spLocks noChangeArrowheads="1"/>
          </p:cNvSpPr>
          <p:nvPr/>
        </p:nvSpPr>
        <p:spPr bwMode="auto">
          <a:xfrm>
            <a:off x="0" y="7018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Результат работы созданного алиаса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1"/>
          <p:cNvSpPr>
            <a:spLocks noChangeArrowheads="1"/>
          </p:cNvSpPr>
          <p:nvPr/>
        </p:nvSpPr>
        <p:spPr bwMode="auto">
          <a:xfrm>
            <a:off x="0" y="71866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Создание псевдонима внешней команды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0" y="1851144"/>
            <a:ext cx="97505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4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923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97" y="2495549"/>
            <a:ext cx="49149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Рисунок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34" y="3057524"/>
            <a:ext cx="57626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783" y="4491038"/>
            <a:ext cx="46577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image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4175"/>
            <a:ext cx="59436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image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2900"/>
            <a:ext cx="59436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image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59436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image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18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image1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0"/>
            <a:ext cx="59436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image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2225"/>
            <a:ext cx="594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image1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5825"/>
            <a:ext cx="59436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image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900"/>
            <a:ext cx="59436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01925"/>
            <a:ext cx="59436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image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0"/>
            <a:ext cx="594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1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0"/>
            <a:ext cx="59436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image7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931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image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64800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следует создать репозиторий, создать 3 файла и добавить их в коммит (рисунок 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1019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29241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Создание ветки testing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4152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ветку testing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внести изменения в файл test.rb и создать коммит (рисунок 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62293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Индексация и коммит файла test.rb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необходимо переключиться на ветку master и внести изменения в файл test.rb на этой ветке (рисунки 5-6).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6981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Переключение на ветку master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89535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Еще индексация и коммит test.rb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Команда git checkout -b позволяет сразу создать и переключиться на ветку (рисунок 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01822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Создание и переключение на ветку iss53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В новой ветке нужно внести в файл изменения (рисунок 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23158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Индексация и коммит файла index.html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переключить ветку на master (рисунок 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32969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Переключение на ветку master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надо на ветке hotfix добавить изменения в файл index.html, а затем слить эту ветку и master (рисунки 10-11).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54019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Индексация и коммит index.html на ветке hotfix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80022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Переключение на ветку master и объединение с веткой hotfix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слияния ветку hotfix можно удалить (рисунок 12).1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192024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Удаление ветки hotfix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требуется внести изменения в iss53, переключиться на master и слить эти ветки (рисунки 13-14).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1193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index.html на ветке iss53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316480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Слияние веток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ветку iss53 нужно удалить (рисунок 15).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437447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Удаление ветки iss53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1.9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02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74" y="2924175"/>
            <a:ext cx="48387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6" y="3790950"/>
            <a:ext cx="49244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Рисунок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51149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Рисунок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Рисунок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7400"/>
            <a:ext cx="59436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Рисунок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0"/>
            <a:ext cx="594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Рисунок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67950"/>
            <a:ext cx="59340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Рисунок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25"/>
            <a:ext cx="5943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Рисунок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5625"/>
            <a:ext cx="59436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Рисунок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44825"/>
            <a:ext cx="59436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Рисунок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8325"/>
            <a:ext cx="59436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Рисунок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78550"/>
            <a:ext cx="59436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Рисунок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2025"/>
            <a:ext cx="59340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Рисунок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59950"/>
            <a:ext cx="59436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Рисунок 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60100"/>
            <a:ext cx="58769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31950"/>
            <a:ext cx="5943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2743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Опции --merged и --no-merged могут отфильтровать этот список для вывода только тех веток, которые слиты или ещё не слиты в текущую ветку (рисунки 3-4).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0" y="403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0" y="5410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удалить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 При наличии ошибок для удаления можно использовать параметр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удалить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 При наличии ошибок для удаления можно использовать параметр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0" y="7067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Удаление ветки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получения списка удалённых веток и дополнительной информации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remote show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/>
          <p:cNvSpPr>
            <a:spLocks noChangeArrowheads="1"/>
          </p:cNvSpPr>
          <p:nvPr/>
        </p:nvSpPr>
        <p:spPr bwMode="auto">
          <a:xfrm>
            <a:off x="0" y="9810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Просмотр удаленных веток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отправления изменений на удалённый сервер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push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remote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&lt;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(рисунок 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0" y="11972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Отправка изменений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при получении обновлений с сервера будет показана ссылка на удаленную ветку (рисунок 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0" y="14068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Выполнение команды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необходимости можно создать локальную ветку на основе удаленной (рисунок 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0" y="15287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9 - Создание ветки на основе удаленной ветки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удаления веток на удаленном сервере используется команда, показанная на рисунке 10.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0" y="16621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Удаление ветки на сервере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Простой способ выполнить слияние двух веток – это команда merge. Другой способ – использование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означает перебазирование (рисунок 11). Это работает следующим образом: берётся общий родительский снимок двух веток (текущей, и той, поверх которой вы выполняете перебазирование), определяется дельта каждого коммита текущей ветки и сохраняется во временный файл, текущая ветка устанавливается на последний коммит ветки, поверх которой выполняется перебазирование, а затем по очереди применяются дельты из временных файлов. 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после этого надо переключиться на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выполнить перемотку.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0" y="18421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Перемещение изменений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наличии ответвления от ветки (сначала было ответвление на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затем от нее на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чтобы переместить изменения можно осуществить действия, показанные на рисунках 12-15.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0" y="1955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12 - Перемещение изменений с параметром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onto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0" y="2200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Слияние веток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0" y="23202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Перемещение изменений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0" y="26574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Слияние веток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перемещение будет осуществлено и ветки можно удалить (рисунок 16).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auto">
          <a:xfrm>
            <a:off x="0" y="28879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Удаление веток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 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endParaRPr kumimoji="0" lang="en-US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000" dirty="0">
                <a:latin typeface="Times New Roman"/>
                <a:ea typeface="Times New Roman"/>
                <a:cs typeface="Times New Roman"/>
              </a:rPr>
              <a:t>Спроектировать организационную структуру и описать выбранную предметную 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</a:rPr>
              <a:t>область.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Организационная 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структура 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магазина</a:t>
            </a:r>
            <a:endParaRPr lang="ru-RU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Магазин 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— это предприятие, которое продает товары конечным потребителям. В его функции входит управление складом, продажи, взаимодействие с клиентами и обработка заказов.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670"/>
            <a:ext cx="10693400" cy="2302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Анализ и обработка </a:t>
            </a:r>
            <a:r>
              <a:rPr lang="ru-RU" dirty="0" smtClean="0">
                <a:latin typeface="Times New Roman"/>
                <a:ea typeface="Times New Roman"/>
                <a:cs typeface="Times New Roman"/>
                <a:sym typeface="Times New Roman"/>
              </a:rPr>
              <a:t>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Основы работы с базами </a:t>
            </a:r>
            <a:r>
              <a:rPr lang="ru-RU" dirty="0" smtClean="0">
                <a:latin typeface="Times New Roman"/>
                <a:ea typeface="Times New Roman"/>
                <a:cs typeface="Times New Roman"/>
                <a:sym typeface="Times New Roman"/>
              </a:rPr>
              <a:t>данных</a:t>
            </a:r>
          </a:p>
          <a:p>
            <a:pPr lvl="0" algn="just">
              <a:spcBef>
                <a:spcPts val="0"/>
              </a:spcBef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Работа с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bash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1.1.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1.2.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1.3.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1.4.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1.5.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1.6.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1.7.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1.8.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1.9.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726355"/>
              </p:ext>
            </p:extLst>
          </p:nvPr>
        </p:nvGraphicFramePr>
        <p:xfrm>
          <a:off x="2079384" y="2065661"/>
          <a:ext cx="783207" cy="660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Document" showAsIcon="1" r:id="rId4" imgW="914400" imgH="771480" progId="Word.Document.12">
                  <p:link updateAutomatic="1"/>
                </p:oleObj>
              </mc:Choice>
              <mc:Fallback>
                <p:oleObj name="Document" showAsIcon="1" r:id="rId4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384" y="2065661"/>
                        <a:ext cx="783207" cy="660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226329"/>
              </p:ext>
            </p:extLst>
          </p:nvPr>
        </p:nvGraphicFramePr>
        <p:xfrm>
          <a:off x="2041171" y="2360238"/>
          <a:ext cx="859635" cy="725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Document" showAsIcon="1" r:id="rId6" imgW="914400" imgH="771480" progId="Word.Document.12">
                  <p:link updateAutomatic="1"/>
                </p:oleObj>
              </mc:Choice>
              <mc:Fallback>
                <p:oleObj name="Document" showAsIcon="1" r:id="rId6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1171" y="2360238"/>
                        <a:ext cx="859635" cy="725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734572"/>
              </p:ext>
            </p:extLst>
          </p:nvPr>
        </p:nvGraphicFramePr>
        <p:xfrm>
          <a:off x="2027479" y="27300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Document" showAsIcon="1" r:id="rId8" imgW="914400" imgH="771480" progId="Word.Document.12">
                  <p:link updateAutomatic="1"/>
                </p:oleObj>
              </mc:Choice>
              <mc:Fallback>
                <p:oleObj name="Document" showAsIcon="1" r:id="rId8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479" y="27300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712996"/>
              </p:ext>
            </p:extLst>
          </p:nvPr>
        </p:nvGraphicFramePr>
        <p:xfrm>
          <a:off x="2054862" y="309274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Document" showAsIcon="1" r:id="rId10" imgW="914400" imgH="771480" progId="Word.Document.12">
                  <p:link updateAutomatic="1"/>
                </p:oleObj>
              </mc:Choice>
              <mc:Fallback>
                <p:oleObj name="Document" showAsIcon="1" r:id="rId10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4862" y="309274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125243"/>
              </p:ext>
            </p:extLst>
          </p:nvPr>
        </p:nvGraphicFramePr>
        <p:xfrm>
          <a:off x="2027479" y="345540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Document" showAsIcon="1" r:id="rId12" imgW="914400" imgH="771480" progId="Word.Document.12">
                  <p:link updateAutomatic="1"/>
                </p:oleObj>
              </mc:Choice>
              <mc:Fallback>
                <p:oleObj name="Document" showAsIcon="1" r:id="rId12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479" y="345540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82906"/>
              </p:ext>
            </p:extLst>
          </p:nvPr>
        </p:nvGraphicFramePr>
        <p:xfrm>
          <a:off x="2027479" y="38108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Document" showAsIcon="1" r:id="rId14" imgW="914400" imgH="771480" progId="Word.Document.12">
                  <p:link updateAutomatic="1"/>
                </p:oleObj>
              </mc:Choice>
              <mc:Fallback>
                <p:oleObj name="Document" showAsIcon="1" r:id="rId14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27479" y="38108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010415"/>
              </p:ext>
            </p:extLst>
          </p:nvPr>
        </p:nvGraphicFramePr>
        <p:xfrm>
          <a:off x="2027479" y="411623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Document" showAsIcon="1" r:id="rId16" imgW="914400" imgH="771480" progId="Word.Document.12">
                  <p:link updateAutomatic="1"/>
                </p:oleObj>
              </mc:Choice>
              <mc:Fallback>
                <p:oleObj name="Document" showAsIcon="1" r:id="rId16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27479" y="411623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071930"/>
              </p:ext>
            </p:extLst>
          </p:nvPr>
        </p:nvGraphicFramePr>
        <p:xfrm>
          <a:off x="2041171" y="447889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showAsIcon="1" r:id="rId18" imgW="914400" imgH="771480" progId="Word.Document.12">
                  <p:link updateAutomatic="1"/>
                </p:oleObj>
              </mc:Choice>
              <mc:Fallback>
                <p:oleObj name="Document" showAsIcon="1" r:id="rId18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41171" y="447889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003422"/>
              </p:ext>
            </p:extLst>
          </p:nvPr>
        </p:nvGraphicFramePr>
        <p:xfrm>
          <a:off x="2041171" y="48415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Document" showAsIcon="1" r:id="rId20" imgW="914400" imgH="771480" progId="Word.Document.12">
                  <p:link updateAutomatic="1"/>
                </p:oleObj>
              </mc:Choice>
              <mc:Fallback>
                <p:oleObj name="Document" showAsIcon="1" r:id="rId20" imgW="914400" imgH="77148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41171" y="48415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Арсеньев Даниил Михайлович проходил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решал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кейс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№</a:t>
            </a:r>
            <a:r>
              <a:rPr lang="en-US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по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интеграции </a:t>
            </a:r>
            <a:r>
              <a:rPr lang="en-US" sz="16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Принял участие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Ознакомился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Уточнил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Соблюдение корпоративных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стандартов</a:t>
            </a:r>
            <a:endParaRPr lang="en-US" sz="16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График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работы: </a:t>
            </a:r>
            <a:endParaRPr lang="en-US" sz="16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Круг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обязанностей: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Выполнение поставленных 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задач</a:t>
            </a:r>
            <a:endParaRPr lang="en-US" sz="16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Доступ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 данным</a:t>
            </a:r>
            <a:r>
              <a:rPr lang="ru-RU" sz="1600" dirty="0" smtClean="0">
                <a:latin typeface="Times New Roman"/>
                <a:ea typeface="Times New Roman"/>
                <a:cs typeface="Times New Roman"/>
                <a:sym typeface="Times New Roman"/>
              </a:rPr>
              <a:t>: полный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1.1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52" y="2650851"/>
            <a:ext cx="3097184" cy="251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3575"/>
            <a:ext cx="28956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86650"/>
            <a:ext cx="28575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0"/>
            <a:ext cx="31718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0"/>
            <a:ext cx="4905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63575"/>
            <a:ext cx="48101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6125"/>
            <a:ext cx="36385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5900"/>
            <a:ext cx="33909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1325"/>
            <a:ext cx="466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Рисунок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16750"/>
            <a:ext cx="4981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Рисунок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64725"/>
            <a:ext cx="40862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Рисунок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60250"/>
            <a:ext cx="42767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Рисунок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84375"/>
            <a:ext cx="39433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Рисунок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41775"/>
            <a:ext cx="52768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Рисунок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5"/>
          <a:stretch>
            <a:fillRect/>
          </a:stretch>
        </p:blipFill>
        <p:spPr bwMode="auto">
          <a:xfrm>
            <a:off x="0" y="31584900"/>
            <a:ext cx="49625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Рисунок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0475"/>
            <a:ext cx="48958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Рисунок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80750"/>
            <a:ext cx="43910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Рисунок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66675"/>
            <a:ext cx="49244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Рисунок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19325"/>
            <a:ext cx="43910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Рисунок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72025"/>
            <a:ext cx="53149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58075"/>
            <a:ext cx="5029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Рисунок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06075"/>
            <a:ext cx="4810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63575"/>
            <a:ext cx="54006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никогда ранее не использовался пользователем, то необходимо установить имя и электронную почту. Для этого требуется выполнить команды, показанные на рисунке 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0" y="528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указать параметры установки окончаний строк (рисунок 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0" y="7029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последним пунктом идет установка отображения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Unicode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показанная на рисунке 3.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7924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создать пустой каталог и внутри него файл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0" y="9925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в файл необходимо ввести данные, например, «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», как показано на рисунке 5.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0" y="129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репозитория используется команда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init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0" y="14258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страницы в репозиторий необходима команда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add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0" y="1626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состояния репозитория осуществляется с помощью команды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Если в репозитории хранится текущее состояние рабочего каталога и нет изменений, ожидающих записи, будет показано сообщение, как на рисунке 8.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0" y="17764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файл (рисунок 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0" y="1925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после предыдущего пункта осуществить проверку состояния репозитория, то будет показано данное сообщение (рисунок 10).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0" y="221075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проиндексировать изменения, нужно осуществить действия, показанные на рисунке 11.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0" y="24403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этого изменения файлы были проиндексированы. Это значит, что пока изменения не записаны в репозиторий. Если изменения позже не нужно будет фиксировать, то индексацию можно снять командой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зафиксировать изменения отдельными коммитами. Как это сделать, показано на рисунках 12-14.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0" y="269271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13 - Индексация и коммит для 2 файлов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0" y="28984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14 - Индексация и коммит для третьего файла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редактировать комментарий коммита, нужно использовать команду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commit 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без метки -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8"/>
          <p:cNvSpPr>
            <a:spLocks noChangeArrowheads="1"/>
          </p:cNvSpPr>
          <p:nvPr/>
        </p:nvSpPr>
        <p:spPr bwMode="auto">
          <a:xfrm>
            <a:off x="0" y="31127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15 - Коммит изменений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будет открыт редактор, в котором необходимо на 1 строке записать комментарий коммита (рисунок 16).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0" y="33823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16 - Ввод комментария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выхода из текстового редактора будет указано следующее сообщение (рисунок 17).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0"/>
          <p:cNvSpPr>
            <a:spLocks noChangeArrowheads="1"/>
          </p:cNvSpPr>
          <p:nvPr/>
        </p:nvSpPr>
        <p:spPr bwMode="auto">
          <a:xfrm>
            <a:off x="0" y="36023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17 - Коммит-сообщения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еще раз нужно проверить состояние репозитория (рисунок 18).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0" y="37709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Проверка состояния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Изменения, а не файлы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понять, что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фокусируется на изменениях в файле, а не на самом файле, можно проделать следующие действия.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Сначала нужно в файл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теги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19), а затем проиндексировать изменения.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42"/>
          <p:cNvSpPr>
            <a:spLocks noChangeArrowheads="1"/>
          </p:cNvSpPr>
          <p:nvPr/>
        </p:nvSpPr>
        <p:spPr bwMode="auto">
          <a:xfrm>
            <a:off x="0" y="398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Добавление тегов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Затем еще раз нужно добавить изменения в файл (добавить тег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но изменения не индексировать (рисунок 20).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43"/>
          <p:cNvSpPr>
            <a:spLocks noChangeArrowheads="1"/>
          </p:cNvSpPr>
          <p:nvPr/>
        </p:nvSpPr>
        <p:spPr bwMode="auto">
          <a:xfrm>
            <a:off x="0" y="4241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20 - Добавление тега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проверить статус. На рисунке 21 видно, что файл 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указан дважды: первое изменение проиндексировано и готово к коммиту, а второе – нет.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0" y="4510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Проверка состояния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надо произвести коммит проиндексированного изменения и затем еще раз проверить состояние (рисунок 22).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0" y="48148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Коммит 1 изменения и проверка состояния</a:t>
            </a:r>
            <a:endParaRPr kumimoji="0" lang="ru-RU" altLang="ru-RU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Нужно добавить второе изменение в индекс и затем проверить состояние (рисунок 23).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0" y="51006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Индексация 2 изменения и проверка состояния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нужно сделать коммит второго изменения (рисунок 24).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0" y="53168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Коммит 2 изменения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1.2</a:t>
            </a:r>
            <a:endParaRPr lang="ru-RU" sz="20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110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518556"/>
            <a:ext cx="43338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Рисунок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8050"/>
            <a:ext cx="533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Рисунок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0"/>
            <a:ext cx="5600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Рисунок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4150"/>
            <a:ext cx="56007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Рисунок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15400"/>
            <a:ext cx="55340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Рисунок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4175"/>
            <a:ext cx="5591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Рисунок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34850"/>
            <a:ext cx="55530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Рисунок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6950"/>
            <a:ext cx="56864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Рисунок 3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49550"/>
            <a:ext cx="37909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Рисунок 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49950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Рисунок 3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5900"/>
            <a:ext cx="3990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Рисунок 3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59925"/>
            <a:ext cx="44958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Рисунок 3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36325"/>
            <a:ext cx="3962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Рисунок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93675"/>
            <a:ext cx="3705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Рисунок 4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08100"/>
            <a:ext cx="53530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Рисунок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18075"/>
            <a:ext cx="42386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Рисунок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2025"/>
            <a:ext cx="40862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Рисунок 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47050"/>
            <a:ext cx="441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Рисунок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3900"/>
            <a:ext cx="43529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Рисунок 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28400"/>
            <a:ext cx="4229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Рисунок 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2400"/>
            <a:ext cx="4305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Рисунок 2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750"/>
            <a:ext cx="51911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Рисунок 2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19625"/>
            <a:ext cx="49720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Рисунок 2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6"/>
          <a:stretch>
            <a:fillRect/>
          </a:stretch>
        </p:blipFill>
        <p:spPr bwMode="auto">
          <a:xfrm>
            <a:off x="0" y="45062775"/>
            <a:ext cx="43338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Рисунок 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8"/>
          <a:stretch>
            <a:fillRect/>
          </a:stretch>
        </p:blipFill>
        <p:spPr bwMode="auto">
          <a:xfrm>
            <a:off x="0" y="48463200"/>
            <a:ext cx="48101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Рисунок 2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55"/>
          <a:stretch>
            <a:fillRect/>
          </a:stretch>
        </p:blipFill>
        <p:spPr bwMode="auto">
          <a:xfrm>
            <a:off x="0" y="51187350"/>
            <a:ext cx="44481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Рисунок 4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78075"/>
            <a:ext cx="50577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Рисунок 4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68875"/>
            <a:ext cx="49625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Рисунок 5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83400"/>
            <a:ext cx="50101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Рисунок 5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98100"/>
            <a:ext cx="50292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Рисунок 5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22225"/>
            <a:ext cx="59340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Рисунок 5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79675"/>
            <a:ext cx="5772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Рисунок 5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522975"/>
            <a:ext cx="5943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Рисунок 5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85125"/>
            <a:ext cx="59436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Рисунок 5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914000"/>
            <a:ext cx="59436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Рисунок 5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38150"/>
            <a:ext cx="5943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Рисунок 5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67050"/>
            <a:ext cx="594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5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38775"/>
            <a:ext cx="59436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просмотреть список произведенных изменений в проекте,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0"/>
          <p:cNvSpPr>
            <a:spLocks noChangeArrowheads="1"/>
          </p:cNvSpPr>
          <p:nvPr/>
        </p:nvSpPr>
        <p:spPr bwMode="auto">
          <a:xfrm>
            <a:off x="0" y="344805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 была выведена полная история. Для того, чтобы увидеть однострочный формат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log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pretty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oneline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-176876" y="45910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 рисунках 3-8 показано несколько вариантов вывода истории изменений.</a:t>
            </a:r>
            <a:endParaRPr kumimoji="0" lang="ru-RU" altLang="ru-RU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2"/>
          <p:cNvSpPr>
            <a:spLocks noChangeArrowheads="1"/>
          </p:cNvSpPr>
          <p:nvPr/>
        </p:nvSpPr>
        <p:spPr bwMode="auto">
          <a:xfrm>
            <a:off x="0" y="607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0" y="8458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0" y="10086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45"/>
          <p:cNvSpPr>
            <a:spLocks noChangeArrowheads="1"/>
          </p:cNvSpPr>
          <p:nvPr/>
        </p:nvSpPr>
        <p:spPr bwMode="auto">
          <a:xfrm>
            <a:off x="0" y="116776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0" y="13239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0" y="14992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0" y="18192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0" y="20078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вернуть рабочий каталог к предыдущему состоянию, можно использовать следующий способ: для начала нужно узнать хэши предыдущих версий, что можно сделать с помощью ранее заданного алиаса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0"/>
          <p:cNvSpPr>
            <a:spLocks noChangeArrowheads="1"/>
          </p:cNvSpPr>
          <p:nvPr/>
        </p:nvSpPr>
        <p:spPr bwMode="auto">
          <a:xfrm>
            <a:off x="0" y="21802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выполнить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номером нужного хэша (достаточно первых 7 знаков). После этого можно просмотреть содержимое файла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1"/>
          <p:cNvSpPr>
            <a:spLocks noChangeArrowheads="1"/>
          </p:cNvSpPr>
          <p:nvPr/>
        </p:nvSpPr>
        <p:spPr bwMode="auto">
          <a:xfrm>
            <a:off x="0" y="23479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возвращения к последней версии в ветке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(имя ветки по умолчанию) надо ввести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что показано на рисунке 14.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2"/>
          <p:cNvSpPr>
            <a:spLocks noChangeArrowheads="1"/>
          </p:cNvSpPr>
          <p:nvPr/>
        </p:nvSpPr>
        <p:spPr bwMode="auto">
          <a:xfrm>
            <a:off x="0" y="25136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тега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На рисунке 15 показано, тегом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была названа текущая версия страницы.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53"/>
          <p:cNvSpPr>
            <a:spLocks noChangeArrowheads="1"/>
          </p:cNvSpPr>
          <p:nvPr/>
        </p:nvSpPr>
        <p:spPr bwMode="auto">
          <a:xfrm>
            <a:off x="0" y="2625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перейти к предыдущей версии, можно использовать символ «^», который означает «родитель».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54"/>
          <p:cNvSpPr>
            <a:spLocks noChangeArrowheads="1"/>
          </p:cNvSpPr>
          <p:nvPr/>
        </p:nvSpPr>
        <p:spPr bwMode="auto">
          <a:xfrm>
            <a:off x="0" y="2986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Rectangle 55"/>
          <p:cNvSpPr>
            <a:spLocks noChangeArrowheads="1"/>
          </p:cNvSpPr>
          <p:nvPr/>
        </p:nvSpPr>
        <p:spPr bwMode="auto">
          <a:xfrm>
            <a:off x="0" y="30984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с помощью тегов можно переключаться между версиями (рисунок 18).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0" y="3308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всех тегов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0" y="3455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можно просмотреть теги в логе, как показано на рисунке 20.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58"/>
          <p:cNvSpPr>
            <a:spLocks noChangeArrowheads="1"/>
          </p:cNvSpPr>
          <p:nvPr/>
        </p:nvSpPr>
        <p:spPr bwMode="auto">
          <a:xfrm>
            <a:off x="0" y="36271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59"/>
          <p:cNvSpPr>
            <a:spLocks noChangeArrowheads="1"/>
          </p:cNvSpPr>
          <p:nvPr/>
        </p:nvSpPr>
        <p:spPr bwMode="auto">
          <a:xfrm>
            <a:off x="0" y="37795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нужно переключиться на последний коммит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0" y="39071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21 - Переключение на последний коммит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для работы нужно внести изменение в файл (рисунок 22).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0" y="42262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22 - Внесение изменения в файл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выполнения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показано, что есть не проиндексированное изменение (рисунок 23).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0" y="44605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Не проиндексированное изменение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переключения в версию файла без изменений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24).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status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покажет, что не было произведено изменений, не зафиксированных в каталоге.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63"/>
          <p:cNvSpPr>
            <a:spLocks noChangeArrowheads="1"/>
          </p:cNvSpPr>
          <p:nvPr/>
        </p:nvSpPr>
        <p:spPr bwMode="auto">
          <a:xfrm>
            <a:off x="0" y="48006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Возвращение к версии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проиндексированных изменений (перед коммитом)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того, чтобы научиться отменять проиндексированные изменения, сначала нужно внести ненужное изменение в файл (рисунок 25). После этого производится индексация (рисунок 26).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64"/>
          <p:cNvSpPr>
            <a:spLocks noChangeArrowheads="1"/>
          </p:cNvSpPr>
          <p:nvPr/>
        </p:nvSpPr>
        <p:spPr bwMode="auto">
          <a:xfrm>
            <a:off x="0" y="507301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Внесение ненужного изменения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0" y="52720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изменения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индексация изменения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HEAD 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27).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сбрасывает буферную зону к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очищает ее от проиндексированных изменений. Но для удаления ненужного по-прежнему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28).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0" y="55311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27 - Очистка буферной зоны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67"/>
          <p:cNvSpPr>
            <a:spLocks noChangeArrowheads="1"/>
          </p:cNvSpPr>
          <p:nvPr/>
        </p:nvSpPr>
        <p:spPr bwMode="auto">
          <a:xfrm>
            <a:off x="0" y="57226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28 - Удаление ненужных изменений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Отмена коммитов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отмены коммита можно использовать способ создания нового коммита, отменяющего изменения.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начала надо внести изменение, проиндексировать его и записать коммит (рисунки 29-30).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68"/>
          <p:cNvSpPr>
            <a:spLocks noChangeArrowheads="1"/>
          </p:cNvSpPr>
          <p:nvPr/>
        </p:nvSpPr>
        <p:spPr bwMode="auto">
          <a:xfrm>
            <a:off x="0" y="60540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29 - Внесение изменения в файл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69"/>
          <p:cNvSpPr>
            <a:spLocks noChangeArrowheads="1"/>
          </p:cNvSpPr>
          <p:nvPr/>
        </p:nvSpPr>
        <p:spPr bwMode="auto">
          <a:xfrm>
            <a:off x="0" y="630650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30 - Индексация и коммит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создания коммита, который удалит ненужные изменения,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 HEAD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31). После этого будет открыт редактор, в котором можно отредактировать коммит сообщение (рисунок 32), затем надо сохранить файл и закрыть редактор (рисунок 33).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70"/>
          <p:cNvSpPr>
            <a:spLocks noChangeArrowheads="1"/>
          </p:cNvSpPr>
          <p:nvPr/>
        </p:nvSpPr>
        <p:spPr bwMode="auto">
          <a:xfrm>
            <a:off x="0" y="65522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31 - Выполнение команды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revert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71"/>
          <p:cNvSpPr>
            <a:spLocks noChangeArrowheads="1"/>
          </p:cNvSpPr>
          <p:nvPr/>
        </p:nvSpPr>
        <p:spPr bwMode="auto">
          <a:xfrm>
            <a:off x="0" y="69065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32 - Коммит сообщение в редакторе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72"/>
          <p:cNvSpPr>
            <a:spLocks noChangeArrowheads="1"/>
          </p:cNvSpPr>
          <p:nvPr/>
        </p:nvSpPr>
        <p:spPr bwMode="auto">
          <a:xfrm>
            <a:off x="0" y="71027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33 - Редактор закрыт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проверке лога будут показаны все коммиты, в том числе и отмененные (рисунок 34).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73"/>
          <p:cNvSpPr>
            <a:spLocks noChangeArrowheads="1"/>
          </p:cNvSpPr>
          <p:nvPr/>
        </p:nvSpPr>
        <p:spPr bwMode="auto">
          <a:xfrm>
            <a:off x="0" y="734568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34 - Все коммиты при просмотре лога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Перед удалением коммита последний из них нужно отметить тегом, чтобы не потерять его (рисунок 35).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74"/>
          <p:cNvSpPr>
            <a:spLocks noChangeArrowheads="1"/>
          </p:cNvSpPr>
          <p:nvPr/>
        </p:nvSpPr>
        <p:spPr bwMode="auto">
          <a:xfrm>
            <a:off x="0" y="76180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35 - Отметка тегом коммита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Для сброса коммитов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ver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(рисунок 36). Она сбрасывает ветку до версии с тегом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75"/>
          <p:cNvSpPr>
            <a:spLocks noChangeArrowheads="1"/>
          </p:cNvSpPr>
          <p:nvPr/>
        </p:nvSpPr>
        <p:spPr bwMode="auto">
          <a:xfrm>
            <a:off x="0" y="78809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36 - Сброс коммита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Но при просмотре лога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hist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отмененные коммиты по-прежнему будут показываться, так как они всё еще находятся в репозитории (рисунок 37).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76"/>
          <p:cNvSpPr>
            <a:spLocks noChangeArrowheads="1"/>
          </p:cNvSpPr>
          <p:nvPr/>
        </p:nvSpPr>
        <p:spPr bwMode="auto">
          <a:xfrm>
            <a:off x="0" y="8118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37 - Сброшенные коммиты находятся по-прежнему в репозитории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Удаление тега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 как тег «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oooops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больше не нужен, его и коммиты, на которые он указывает, можно удалить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tag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38).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77"/>
          <p:cNvSpPr>
            <a:spLocks noChangeArrowheads="1"/>
          </p:cNvSpPr>
          <p:nvPr/>
        </p:nvSpPr>
        <p:spPr bwMode="auto">
          <a:xfrm>
            <a:off x="0" y="8385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38 - Удаление тега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1.3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115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376488"/>
            <a:ext cx="59436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Рисунок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3544080"/>
            <a:ext cx="4019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Рисунок 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2875"/>
            <a:ext cx="59436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Рисунок 6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6875"/>
            <a:ext cx="38576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Рисунок 6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77125"/>
            <a:ext cx="39624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Рисунок 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1150"/>
            <a:ext cx="50196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Рисунок 6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950"/>
            <a:ext cx="38957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Рисунок 6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7025"/>
            <a:ext cx="59340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Рисунок 6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900"/>
            <a:ext cx="420052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Рисунок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64150"/>
            <a:ext cx="59340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Рисунок 6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6550"/>
            <a:ext cx="3905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Рисунок 7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21975"/>
            <a:ext cx="404812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Рисунок 7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7875"/>
            <a:ext cx="37528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Рисунок 7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84200"/>
            <a:ext cx="39147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Рисунок 7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84475"/>
            <a:ext cx="4305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Рисунок 7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46750"/>
            <a:ext cx="38385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Рисунок 7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27875"/>
            <a:ext cx="41052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Рисунок 7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04400"/>
            <a:ext cx="38766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Рисунок 7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23625"/>
            <a:ext cx="59340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будет создан коммит, в который позже будут внесены изменения. На рисунках 1 и 2 происходит добавление комментария в файл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его индексация и коммит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1"/>
          <p:cNvSpPr>
            <a:spLocks noChangeArrowheads="1"/>
          </p:cNvSpPr>
          <p:nvPr/>
        </p:nvSpPr>
        <p:spPr bwMode="auto">
          <a:xfrm>
            <a:off x="0" y="1638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0" y="3495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необходимо добавить электронную почту в комментарий (рисунок 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0" y="5019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 для того, чтобы не создавать отдельный коммит ради электронной почты, можно изменить предыдущий так, как показано на рисунке 4.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0" y="7019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истории можно будет заметить, что последний коммит был изменен.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0" y="8743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перемещения файлов в пределах репозитория используются команды, показанные на рисунке 6. После выполнения данных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индексирует эти изменения (удаление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создание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0" y="120967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осуществить коммит данного перемещения.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7"/>
          <p:cNvSpPr>
            <a:spLocks noChangeArrowheads="1"/>
          </p:cNvSpPr>
          <p:nvPr/>
        </p:nvSpPr>
        <p:spPr bwMode="auto">
          <a:xfrm>
            <a:off x="0" y="1383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добавить еще один файл в репозиторий. Это будет файл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кодом, показанным на рисунке 8.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0" y="15506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нужно проиндексировать и закоммитить файл (рисунок 9).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9"/>
          <p:cNvSpPr>
            <a:spLocks noChangeArrowheads="1"/>
          </p:cNvSpPr>
          <p:nvPr/>
        </p:nvSpPr>
        <p:spPr bwMode="auto">
          <a:xfrm>
            <a:off x="0" y="1750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виден кусок страницы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0" y="2146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посмотреть структуру каталога 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выполнить команду, показанную на рисунке 11.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0" y="22964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аналогичном просмотре каталога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множество каталогов с именами из 2 символов (рисунок 12). Имена каталогов являются первыми двумя буквами хэша.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0" y="2445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просмотре содержимого любого из каталогов будут показаны файлы, названия которых состоят из 38 символов (рисунок 13).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0" y="25527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просмотреть файл конфигурации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0" y="27727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рисунке 14 показан просмотр файлов в подкаталоге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веток в каталоге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0" y="306895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содержит ссылку на текущую ветку (рисунок 16).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0" y="32070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просмотреть последний коммит (рисунок 17).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0" y="34747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надо использовать хэш последнего коммита, используя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(рисунок18) для просмотра объекта коммита. Также вместо длинных команд можно использовать сокращенные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dump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если данные команды были заданы как алиасы.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0" y="36166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дерева каталогов необходимо использовать его хэш (рисунок 20).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Аналогичным образом можно просмотреть содержимое файла, каким оно было в самом первом коммите, как показано на рисунке 23. Для этого требуется использовать лишь нужные хэши.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0" y="40462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23 - Просмотр содержимого файла при первом коммите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2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1.4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141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47" y="2809875"/>
            <a:ext cx="38766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4650"/>
            <a:ext cx="38195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3781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3150"/>
            <a:ext cx="59436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25"/>
            <a:ext cx="59436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9975"/>
            <a:ext cx="4038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Рисунок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73075"/>
            <a:ext cx="36576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Рисунок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2825"/>
            <a:ext cx="52768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Рисунок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54575"/>
            <a:ext cx="594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8775"/>
            <a:ext cx="40767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Рисунок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17025"/>
            <a:ext cx="401002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Рисунок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69575"/>
            <a:ext cx="5943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46175"/>
            <a:ext cx="5257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Рисунок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2125"/>
            <a:ext cx="59340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Рисунок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18175"/>
            <a:ext cx="39147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Рисунок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6050"/>
            <a:ext cx="59436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Рисунок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6925"/>
            <a:ext cx="39147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Рисунок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42875"/>
            <a:ext cx="59340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Рисунок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76550"/>
            <a:ext cx="59340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Рисунок 2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0700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Рисунок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25"/>
            <a:ext cx="3609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начала необходимо создать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style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3"/>
          <p:cNvSpPr>
            <a:spLocks noChangeArrowheads="1"/>
          </p:cNvSpPr>
          <p:nvPr/>
        </p:nvSpPr>
        <p:spPr bwMode="auto">
          <a:xfrm>
            <a:off x="0" y="245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нужно создать файл стилей (рисунок 2) и внести в него код, показанный на рисунке 3.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8100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>
            <a:off x="0" y="5695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изменить основную страницу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закоммитить изменения (рисунки 5-6).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0" y="892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0" y="93821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0" y="10772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0" y="127158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была создана новая ветка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3 коммитами.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Навигация по веткам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просмотре истории, как на рисунке 9, можно увидеть, что теперь в проекте 2 ветки.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0" y="14525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переключения на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checkout 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10). После переключения на нужную ветку при выводе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отсутствуют (по причине того, что они закоммичены в другой ветке).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0" y="17097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переключении на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файл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иметь другое содержание (рисунок 11).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202215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0" y="214598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22812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0" y="26088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того, чтобы создать конфликт необходимо перейти в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внести изменения в файл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19-21).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0" y="27974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Rectangle 37"/>
          <p:cNvSpPr>
            <a:spLocks noChangeArrowheads="1"/>
          </p:cNvSpPr>
          <p:nvPr/>
        </p:nvSpPr>
        <p:spPr bwMode="auto">
          <a:xfrm>
            <a:off x="0" y="32708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предыдущих действий при просмотре веток можно будет увидеть конфликт в виде, как на рисунке 22.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8"/>
          <p:cNvSpPr>
            <a:spLocks noChangeArrowheads="1"/>
          </p:cNvSpPr>
          <p:nvPr/>
        </p:nvSpPr>
        <p:spPr bwMode="auto">
          <a:xfrm>
            <a:off x="0" y="358997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попытке объединить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style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будет показана ошибка из-за конфликта, как показано на рисунке 23.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0" y="377856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открытии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конфликт будет показан (рисунок 24).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0" y="405193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24 - Просмотр файла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hello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 наличии конфликта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Чтобы решить конфликт, нужно внести изменения вручную (рисунок 25).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0" y="43243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25 - Решение конфликта вручную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следует произвести индексацию и коммит (рисунок 26).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42"/>
          <p:cNvSpPr>
            <a:spLocks noChangeArrowheads="1"/>
          </p:cNvSpPr>
          <p:nvPr/>
        </p:nvSpPr>
        <p:spPr bwMode="auto">
          <a:xfrm>
            <a:off x="0" y="449103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26 - Индексация и коммит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-192910" y="1849671"/>
            <a:ext cx="102484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en-US" sz="18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1.5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6156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86" y="3078977"/>
            <a:ext cx="593407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Рисунок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2450"/>
            <a:ext cx="59340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Рисунок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8975"/>
            <a:ext cx="51911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Рисунок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2"/>
          <a:stretch>
            <a:fillRect/>
          </a:stretch>
        </p:blipFill>
        <p:spPr bwMode="auto">
          <a:xfrm>
            <a:off x="0" y="9563100"/>
            <a:ext cx="51720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Рисунок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8"/>
          <a:stretch>
            <a:fillRect/>
          </a:stretch>
        </p:blipFill>
        <p:spPr bwMode="auto">
          <a:xfrm>
            <a:off x="0" y="12258675"/>
            <a:ext cx="54864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Рисунок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87625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Рисунок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2700"/>
            <a:ext cx="5943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Рисунок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50175"/>
            <a:ext cx="36004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Рисунок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55300"/>
            <a:ext cx="43053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Рисунок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07900"/>
            <a:ext cx="594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Рисунок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55800"/>
            <a:ext cx="48863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Рисунок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03825"/>
            <a:ext cx="45053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сброса ветки необходимо применить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 требуемой точки (рисунки 1-2).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39052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1 - Просмотр истории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0" y="65817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2 - Сброс ветки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Сброс ветки </a:t>
            </a:r>
            <a:r>
              <a:rPr kumimoji="0" lang="en-US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Аналогичные действия нужно произвести и для ветки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(рисунки 3-4).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0" y="91059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3 - Переключение на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просмотр истории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0" y="11801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4 - Сброс ветки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Перебазирование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rebase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 использовать вместо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148304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Перебазирование веток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Слияние в ветку </a:t>
            </a:r>
            <a:r>
              <a:rPr kumimoji="0" lang="en-US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произвести слияние веток с помощью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(рисунки 6-7).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0" y="173355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Слияние веток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199929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7 - Просмотр истории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Клонирование репозиториев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требуется научиться делать копии репозиториев. Для этого необходимо перейти в рабочий каталог и затем использовать команду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clone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Все данные действия показаны на рисунке 8.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0" y="22898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Просмотр клонированного репозитория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После этого можно просмотреть клонированный репозиторий (рисунки 9-10).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0" y="246507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0" y="268986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kumimoji="0" lang="ru-RU" altLang="ru-RU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имя по умолчанию. Просмотр данных о нем возможен с помощью команд, показанных на рисунке 11.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0" y="301466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просмотра удаленных веток используется команда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branch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12).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1.6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719138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7182" name="Рисунок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36" y="2590800"/>
            <a:ext cx="3838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Рисунок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1739"/>
            <a:ext cx="59436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Рисунок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57675"/>
            <a:ext cx="38481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Рисунок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1675"/>
            <a:ext cx="43529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Рисунок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0"/>
            <a:ext cx="594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Рисунок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7400"/>
            <a:ext cx="59340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Рисунок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3300"/>
            <a:ext cx="42957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Рисунок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7275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Рисунок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4150"/>
            <a:ext cx="42672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Рисунок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59025"/>
            <a:ext cx="44577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Рисунок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78475"/>
            <a:ext cx="45434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Рисунок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3050"/>
            <a:ext cx="38385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Рисунок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4675"/>
            <a:ext cx="59340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36275"/>
            <a:ext cx="59340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необходимо внести изменения в оригинальный репозиторий. Для этого нужно перейти в данный репозиторий (рисунок 1).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3800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0" y="5324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перейти в клонированный репозиторий и извлечь изменения с помощью команды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(рисунок 4) и просмотреть историю (рисунок 5).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0" y="69723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0" y="92202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5 - Просмотр истории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При попытке вывести содержимое файла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увидеть, что изменения не были внесены (рисунок 6).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107061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6 - Вывод содержимого файла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Далее нужно слить извлеченные изменения в ветку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(рисунок 7).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0" y="12030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после выполнения предыдущего действия при выводе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можно будет увидеть последние изменения (рисунок 8).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0" y="136969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8 - Вывод содержимого файла </a:t>
            </a:r>
            <a:r>
              <a:rPr kumimoji="0" lang="en-US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README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Также существует команда, объединяющая функции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 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en-US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merge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которая показана на рисунке 9.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0" y="15059025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требуется добавить локальную ветку, которая будет отслеживать удаленную ветку (рисунок 10).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5"/>
          <p:cNvSpPr>
            <a:spLocks noChangeArrowheads="1"/>
          </p:cNvSpPr>
          <p:nvPr/>
        </p:nvSpPr>
        <p:spPr bwMode="auto">
          <a:xfrm>
            <a:off x="0" y="178212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0" y="201358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добавления удаленного репозитория используется команда, показанная на рисунке 12.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217074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требуется научиться отправлять изменения в удаленный репозиторий. Для этого сначала надо внести изменения, проиндексировать и произвести коммит (рисунок 13-14).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0" y="2307907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18 - Настройка сервера</a:t>
            </a:r>
            <a:endParaRPr kumimoji="0" lang="ru-RU" altLang="ru-RU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0" y="2531745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19 - Клонирование проекта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26502</TotalTime>
  <Words>3027</Words>
  <Application>Microsoft Office PowerPoint</Application>
  <PresentationFormat>Произвольный</PresentationFormat>
  <Paragraphs>367</Paragraphs>
  <Slides>18</Slides>
  <Notes>18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Связи</vt:lpstr>
      </vt:variant>
      <vt:variant>
        <vt:i4>9</vt:i4>
      </vt:variant>
      <vt:variant>
        <vt:lpstr>Заголовки слайдов</vt:lpstr>
      </vt:variant>
      <vt:variant>
        <vt:i4>18</vt:i4>
      </vt:variant>
    </vt:vector>
  </HeadingPairs>
  <TitlesOfParts>
    <vt:vector size="33" baseType="lpstr">
      <vt:lpstr>Arial</vt:lpstr>
      <vt:lpstr>Calibri Light</vt:lpstr>
      <vt:lpstr>Calibri</vt:lpstr>
      <vt:lpstr>Arial Black</vt:lpstr>
      <vt:lpstr>Times New Roman</vt:lpstr>
      <vt:lpstr>Тема Office</vt:lpstr>
      <vt:lpstr>C:\Users\Толик\Desktop\1.1git.docx</vt:lpstr>
      <vt:lpstr>C:\Users\Толик\Desktop\1.2git.docx</vt:lpstr>
      <vt:lpstr>C:\Users\Толик\Desktop\1.3git.docx</vt:lpstr>
      <vt:lpstr>C:\Users\Толик\Desktop\1.4git.docx</vt:lpstr>
      <vt:lpstr>C:\Users\Толик\Desktop\1.5git.docx</vt:lpstr>
      <vt:lpstr>C:\Users\Толик\Desktop\1.6git.docx</vt:lpstr>
      <vt:lpstr>C:\Users\Толик\Desktop\1.7git.docx</vt:lpstr>
      <vt:lpstr>C:\Users\Толик\Desktop\1.8git.docx</vt:lpstr>
      <vt:lpstr>C:\Users\Толик\Desktop\1.9git.docx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Исследовательский этап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Учетная запись Майкрософт</cp:lastModifiedBy>
  <cp:revision>24</cp:revision>
  <dcterms:created xsi:type="dcterms:W3CDTF">2020-03-27T22:15:06Z</dcterms:created>
  <dcterms:modified xsi:type="dcterms:W3CDTF">2025-06-06T19:24:23Z</dcterms:modified>
</cp:coreProperties>
</file>